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/>
    <p:restoredTop sz="94651"/>
  </p:normalViewPr>
  <p:slideViewPr>
    <p:cSldViewPr snapToGrid="0">
      <p:cViewPr varScale="1">
        <p:scale>
          <a:sx n="101" d="100"/>
          <a:sy n="101" d="100"/>
        </p:scale>
        <p:origin x="10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A4F7D-3CA8-9546-BD3B-B728874D80FA}" type="datetimeFigureOut">
              <a:rPr lang="en-VN" smtClean="0"/>
              <a:t>6/8/25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1F7AE-F6B9-B740-9B33-1DCB223B99E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9016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F7AE-F6B9-B740-9B33-1DCB223B99E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1369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905E7-52B9-FB83-CF3C-03CB6C24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  <a:latin typeface="Arial"/>
              </a:rPr>
              <a:t>Internet vạn vật (IoT) và ứng dụng trong nông nghiệp</a:t>
            </a:r>
            <a:endParaRPr lang="en-VN" sz="3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29DFE-DA86-6DBB-C36D-AAFF376D1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</a:rPr>
              <a:t>Giới thiệu tổng quan về IoT và tầm quan trọng trong thời đại số.</a:t>
            </a:r>
          </a:p>
          <a:p>
            <a:endParaRPr lang="en-VN">
              <a:solidFill>
                <a:schemeClr val="bg1"/>
              </a:solidFill>
            </a:endParaRPr>
          </a:p>
          <a:p>
            <a:endParaRPr lang="en-VN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9369C1F-C4A4-40B4-B6E0-2858C840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D9B2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C6A0EE-D2D9-448F-B083-7DEEB674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A2279-EE3B-7552-C59F-A1ACCA39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err="1">
                <a:latin typeface="Arial"/>
              </a:rPr>
              <a:t>Kết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luận</a:t>
            </a:r>
            <a:endParaRPr lang="en-V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DC9B3E-DC68-4FF2-9781-CB1E626F5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42EE3-B761-98EF-56E2-1A64F4954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vi-VN">
                <a:latin typeface="Arial"/>
              </a:rPr>
              <a:t>IoT đang và sẽ tiếp tục thay đổi cách chúng ta sản xuất nông sản. Cần đầu tư, hỗ trợ và đào tạo để phát huy tối đa tiềm năng.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3115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Rectangle 617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87C0F-07E7-0DC3-C9B7-CCAFFD0B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Động lực phát triển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3ECE-36DB-A658-56D3-CAD2D901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 dirty="0">
                <a:solidFill>
                  <a:srgbClr val="262626"/>
                </a:solidFill>
                <a:latin typeface="Arial"/>
              </a:rPr>
              <a:t>Tăng năng suất</a:t>
            </a:r>
          </a:p>
          <a:p>
            <a:r>
              <a:rPr lang="vi-VN" sz="1800" dirty="0">
                <a:solidFill>
                  <a:srgbClr val="262626"/>
                </a:solidFill>
                <a:latin typeface="Arial"/>
              </a:rPr>
              <a:t>Giảm chi phí</a:t>
            </a:r>
          </a:p>
          <a:p>
            <a:r>
              <a:rPr lang="vi-VN" sz="1800" dirty="0">
                <a:solidFill>
                  <a:srgbClr val="262626"/>
                </a:solidFill>
                <a:latin typeface="Arial"/>
              </a:rPr>
              <a:t>Tối ưu hóa tài nguyên</a:t>
            </a:r>
          </a:p>
          <a:p>
            <a:r>
              <a:rPr lang="vi-VN" sz="1800" dirty="0">
                <a:solidFill>
                  <a:srgbClr val="262626"/>
                </a:solidFill>
                <a:latin typeface="Arial"/>
              </a:rPr>
              <a:t>Thay đổi khí hậu và nhu cầu thực phẩm tăng</a:t>
            </a:r>
          </a:p>
          <a:p>
            <a:endParaRPr lang="en-VN" sz="1800" dirty="0">
              <a:solidFill>
                <a:srgbClr val="262626"/>
              </a:solidFill>
            </a:endParaRPr>
          </a:p>
        </p:txBody>
      </p:sp>
      <p:sp useBgFill="1">
        <p:nvSpPr>
          <p:cNvPr id="6182" name="Rectangle 618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iảm chi phí cho chuỗi cung ứng nông sản sang Nhật Bản - Tạp chí Tài chính">
            <a:extLst>
              <a:ext uri="{FF2B5EF4-FFF2-40B4-BE49-F238E27FC236}">
                <a16:creationId xmlns:a16="http://schemas.microsoft.com/office/drawing/2014/main" id="{F1C52DAB-15BA-764B-479D-29440F11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r="33837" b="-1"/>
          <a:stretch>
            <a:fillRect/>
          </a:stretch>
        </p:blipFill>
        <p:spPr bwMode="auto">
          <a:xfrm>
            <a:off x="6722796" y="609602"/>
            <a:ext cx="3524269" cy="55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7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5137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C16C5-B43A-C72D-376F-C6B48CFA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Ví dụ hiện tại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C942-458D-72AF-2333-4EF3E9AB9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</a:rPr>
              <a:t>Hệ thống tưới tiêu thông minh</a:t>
            </a:r>
          </a:p>
          <a:p>
            <a:r>
              <a:rPr lang="vi-VN" sz="1800">
                <a:solidFill>
                  <a:srgbClr val="262626"/>
                </a:solidFill>
              </a:rPr>
              <a:t>Giám sát môi trường đất và nước</a:t>
            </a:r>
          </a:p>
          <a:p>
            <a:r>
              <a:rPr lang="vi-VN" sz="1800">
                <a:solidFill>
                  <a:srgbClr val="262626"/>
                </a:solidFill>
              </a:rPr>
              <a:t>Quản lý chuồng trại bằng cảm biến</a:t>
            </a:r>
          </a:p>
          <a:p>
            <a:r>
              <a:rPr lang="vi-VN" sz="1800">
                <a:solidFill>
                  <a:srgbClr val="262626"/>
                </a:solidFill>
              </a:rPr>
              <a:t>Drone trong nông nghiệp</a:t>
            </a:r>
          </a:p>
          <a:p>
            <a:pPr marL="0" indent="0">
              <a:buNone/>
            </a:pPr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Sẽ giảm chi phí chuyển đổi đất nông nghiệp">
            <a:extLst>
              <a:ext uri="{FF2B5EF4-FFF2-40B4-BE49-F238E27FC236}">
                <a16:creationId xmlns:a16="http://schemas.microsoft.com/office/drawing/2014/main" id="{97447726-4119-3EF8-5E80-402A80FB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910" y="1116711"/>
            <a:ext cx="6098041" cy="4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60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B5DE5-54ED-C0CC-E3D9-BB826469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Lợi ích chính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CB106-F22F-E50E-88EB-546938A7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Dữ liệu thời gian thực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Giảm lãng phí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Nâng cao chất lượng nông sản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Quyết định dựa trên dữ liệu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OT Ngành nông nghiệp được ứng dụng ra sao? Các lợi ích đem lại">
            <a:extLst>
              <a:ext uri="{FF2B5EF4-FFF2-40B4-BE49-F238E27FC236}">
                <a16:creationId xmlns:a16="http://schemas.microsoft.com/office/drawing/2014/main" id="{41E2189C-7749-B4DA-6069-765060F9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910" y="1497839"/>
            <a:ext cx="6098041" cy="38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4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9A407-BFB8-9D60-2074-626D8EC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Ứng dụng thêm của IoT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1C8-9D5F-CCCC-0ED7-D981B9F1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Truy xuất nguồn gốc sản phẩm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Phân tích dự đoán mùa vụ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Tối ưu vận chuyển &amp; lưu trữ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Những ứng dụng và lợi ích của Internet vạn vật trong nông nghiệp">
            <a:extLst>
              <a:ext uri="{FF2B5EF4-FFF2-40B4-BE49-F238E27FC236}">
                <a16:creationId xmlns:a16="http://schemas.microsoft.com/office/drawing/2014/main" id="{3D1369E5-D6A5-2866-0E50-86C1CF26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910" y="1696025"/>
            <a:ext cx="6098041" cy="3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8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CC9B-93A7-0495-D519-F73C73B9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Thách thức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526E-3E9E-7E62-CCCF-DA6D261F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Chi phí đầu tư ban đầu cao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Kết nối mạng không ổn định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Thiếu kỹ năng công nghệ ở nông dân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ơ hội và thách thức tăng trưởng ngành nông nghiệp công nghệ cao | Tạp chí  Kinh tế và Dự báo">
            <a:extLst>
              <a:ext uri="{FF2B5EF4-FFF2-40B4-BE49-F238E27FC236}">
                <a16:creationId xmlns:a16="http://schemas.microsoft.com/office/drawing/2014/main" id="{7A62BC13-C8A6-E86E-A151-7F700AF3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910" y="1246295"/>
            <a:ext cx="6098041" cy="43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9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15134-8841-4ACF-E39A-353A87F4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Công nghệ hỗ trợ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4ED0-7930-7288-1A46-B6C54CA4B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Cảm biến (sensor)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Drone và máy bay không người lái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AI &amp; Big Data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Blockchain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46179-2CD6-AF97-8122-08270ED0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642667"/>
            <a:ext cx="6098041" cy="3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6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C9297-999A-8C29-A794-936F9978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Arial"/>
              </a:rPr>
              <a:t>Case Study tiêu biểu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831AB-CEE4-466B-61F5-96EA6C2F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Trang trại sữa sử dụng IoT tại Mỹ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Hệ thống Farmbot – tự động hóa</a:t>
            </a:r>
            <a:br>
              <a:rPr lang="vi-VN" sz="1800">
                <a:solidFill>
                  <a:srgbClr val="262626"/>
                </a:solidFill>
                <a:latin typeface="Arial"/>
              </a:rPr>
            </a:br>
            <a:r>
              <a:rPr lang="vi-VN" sz="1800">
                <a:solidFill>
                  <a:srgbClr val="262626"/>
                </a:solidFill>
                <a:latin typeface="Arial"/>
              </a:rPr>
              <a:t>trồng cây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Vườn rau thủy canh thông </a:t>
            </a:r>
            <a:br>
              <a:rPr lang="vi-VN" sz="1800">
                <a:solidFill>
                  <a:srgbClr val="262626"/>
                </a:solidFill>
                <a:latin typeface="Arial"/>
              </a:rPr>
            </a:br>
            <a:r>
              <a:rPr lang="vi-VN" sz="1800">
                <a:solidFill>
                  <a:srgbClr val="262626"/>
                </a:solidFill>
                <a:latin typeface="Arial"/>
              </a:rPr>
              <a:t>minh tại Việt Nam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1A1C7-4216-CBF6-D76F-02A5B43B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543574"/>
            <a:ext cx="6098041" cy="37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C13EA-F8CE-3373-DC48-4B526129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800">
                <a:solidFill>
                  <a:srgbClr val="262626"/>
                </a:solidFill>
                <a:latin typeface="Arial"/>
              </a:rPr>
              <a:t>Tương lai của IoT trong nông nghiệp</a:t>
            </a:r>
            <a:endParaRPr lang="en-VN" sz="28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84A4-B88D-F646-5867-3A6991FC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vi-VN" sz="1800">
                <a:solidFill>
                  <a:srgbClr val="262626"/>
                </a:solidFill>
                <a:latin typeface="Arial"/>
              </a:rPr>
              <a:t>Cá nhân hóa mô hình canh tác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Kết hợp AI mạnh mẽ hơn</a:t>
            </a:r>
          </a:p>
          <a:p>
            <a:r>
              <a:rPr lang="vi-VN" sz="1800">
                <a:solidFill>
                  <a:srgbClr val="262626"/>
                </a:solidFill>
                <a:latin typeface="Arial"/>
              </a:rPr>
              <a:t>Phát triển nền nông nghiệp bền vững</a:t>
            </a:r>
          </a:p>
          <a:p>
            <a:endParaRPr lang="en-VN" sz="1800">
              <a:solidFill>
                <a:srgbClr val="262626"/>
              </a:solidFill>
            </a:endParaRPr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oT trong lĩnh vực nông nghiệp thông minh - 8 Ứng dụng điển hình">
            <a:extLst>
              <a:ext uri="{FF2B5EF4-FFF2-40B4-BE49-F238E27FC236}">
                <a16:creationId xmlns:a16="http://schemas.microsoft.com/office/drawing/2014/main" id="{31776963-D880-95C7-68D5-10CFD818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910" y="1485718"/>
            <a:ext cx="6098041" cy="38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48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</TotalTime>
  <Words>266</Words>
  <Application>Microsoft Macintosh PowerPoint</Application>
  <PresentationFormat>Widescreen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Garamond</vt:lpstr>
      <vt:lpstr>Organic</vt:lpstr>
      <vt:lpstr>Internet vạn vật (IoT) và ứng dụng trong nông nghiệp</vt:lpstr>
      <vt:lpstr>Động lực phát triển</vt:lpstr>
      <vt:lpstr>Ví dụ hiện tại</vt:lpstr>
      <vt:lpstr>Lợi ích chính</vt:lpstr>
      <vt:lpstr>Ứng dụng thêm của IoT</vt:lpstr>
      <vt:lpstr>Thách thức</vt:lpstr>
      <vt:lpstr>Công nghệ hỗ trợ</vt:lpstr>
      <vt:lpstr>Case Study tiêu biểu</vt:lpstr>
      <vt:lpstr>Tương lai của IoT trong nông nghiệp</vt:lpstr>
      <vt:lpstr>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Chinh</dc:creator>
  <cp:lastModifiedBy>David Chinh</cp:lastModifiedBy>
  <cp:revision>15</cp:revision>
  <dcterms:created xsi:type="dcterms:W3CDTF">2025-08-04T13:31:12Z</dcterms:created>
  <dcterms:modified xsi:type="dcterms:W3CDTF">2025-08-06T07:43:06Z</dcterms:modified>
</cp:coreProperties>
</file>